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34"/>
  </p:notesMasterIdLst>
  <p:handoutMasterIdLst>
    <p:handoutMasterId r:id="rId35"/>
  </p:handoutMasterIdLst>
  <p:sldIdLst>
    <p:sldId id="274" r:id="rId3"/>
    <p:sldId id="475" r:id="rId4"/>
    <p:sldId id="399" r:id="rId5"/>
    <p:sldId id="492" r:id="rId6"/>
    <p:sldId id="493" r:id="rId7"/>
    <p:sldId id="580" r:id="rId8"/>
    <p:sldId id="582" r:id="rId9"/>
    <p:sldId id="598" r:id="rId10"/>
    <p:sldId id="576" r:id="rId11"/>
    <p:sldId id="592" r:id="rId12"/>
    <p:sldId id="602" r:id="rId13"/>
    <p:sldId id="603" r:id="rId14"/>
    <p:sldId id="584" r:id="rId15"/>
    <p:sldId id="585" r:id="rId16"/>
    <p:sldId id="604" r:id="rId17"/>
    <p:sldId id="587" r:id="rId18"/>
    <p:sldId id="590" r:id="rId19"/>
    <p:sldId id="596" r:id="rId20"/>
    <p:sldId id="597" r:id="rId21"/>
    <p:sldId id="498" r:id="rId22"/>
    <p:sldId id="536" r:id="rId23"/>
    <p:sldId id="578" r:id="rId24"/>
    <p:sldId id="586" r:id="rId25"/>
    <p:sldId id="588" r:id="rId26"/>
    <p:sldId id="599" r:id="rId27"/>
    <p:sldId id="600" r:id="rId28"/>
    <p:sldId id="601" r:id="rId29"/>
    <p:sldId id="349" r:id="rId30"/>
    <p:sldId id="605" r:id="rId31"/>
    <p:sldId id="606" r:id="rId32"/>
    <p:sldId id="607" r:id="rId3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>
            <p14:sldId id="274"/>
            <p14:sldId id="475"/>
            <p14:sldId id="399"/>
          </p14:sldIdLst>
        </p14:section>
        <p14:section name="CSS Transitions" id="{A6A7EE84-4889-4E2F-B4D4-C01583BD3FE9}">
          <p14:sldIdLst>
            <p14:sldId id="492"/>
            <p14:sldId id="493"/>
            <p14:sldId id="580"/>
            <p14:sldId id="582"/>
            <p14:sldId id="598"/>
            <p14:sldId id="576"/>
            <p14:sldId id="592"/>
            <p14:sldId id="602"/>
            <p14:sldId id="603"/>
            <p14:sldId id="584"/>
            <p14:sldId id="585"/>
            <p14:sldId id="604"/>
            <p14:sldId id="587"/>
            <p14:sldId id="590"/>
            <p14:sldId id="596"/>
            <p14:sldId id="597"/>
          </p14:sldIdLst>
        </p14:section>
        <p14:section name="CSS Animations" id="{17E8888F-5016-4C23-BF74-F2BB096F18E1}">
          <p14:sldIdLst>
            <p14:sldId id="498"/>
            <p14:sldId id="536"/>
            <p14:sldId id="578"/>
            <p14:sldId id="586"/>
            <p14:sldId id="588"/>
            <p14:sldId id="599"/>
            <p14:sldId id="600"/>
            <p14:sldId id="601"/>
          </p14:sldIdLst>
        </p14:section>
        <p14:section name="Conclusion" id="{10E03AB1-9AA8-4E86-9A64-D741901E50A2}">
          <p14:sldIdLst>
            <p14:sldId id="349"/>
            <p14:sldId id="605"/>
            <p14:sldId id="606"/>
            <p14:sldId id="6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3CD60"/>
    <a:srgbClr val="FDFFFF"/>
    <a:srgbClr val="FFF0D9"/>
    <a:srgbClr val="FFA72A"/>
    <a:srgbClr val="F0F5FA"/>
    <a:srgbClr val="1A8AFA"/>
    <a:srgbClr val="0097CC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5280" autoAdjust="0"/>
  </p:normalViewPr>
  <p:slideViewPr>
    <p:cSldViewPr>
      <p:cViewPr varScale="1">
        <p:scale>
          <a:sx n="81" d="100"/>
          <a:sy n="81" d="100"/>
        </p:scale>
        <p:origin x="756" y="41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6/26/2017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jpeg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gif>
</file>

<file path=ppt/media/image36.png>
</file>

<file path=ppt/media/image37.gif>
</file>

<file path=ppt/media/image38.gif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755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61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579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55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390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0670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softuni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0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stackoverflow.com/questions/10782054/what-does-the-tilde-squiggle-twiddle-css-selector-mea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gi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44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web-fundamentals-html5" TargetMode="External"/><Relationship Id="rId7" Type="http://schemas.openxmlformats.org/officeDocument/2006/relationships/image" Target="../media/image41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46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43.png"/><Relationship Id="rId5" Type="http://schemas.openxmlformats.org/officeDocument/2006/relationships/image" Target="../media/image40.png"/><Relationship Id="rId15" Type="http://schemas.openxmlformats.org/officeDocument/2006/relationships/image" Target="../media/image45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47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42.png"/><Relationship Id="rId14" Type="http://schemas.openxmlformats.org/officeDocument/2006/relationships/hyperlink" Target="http://www.telenor.b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hyperlink" Target="https://softuni.org/" TargetMode="External"/><Relationship Id="rId3" Type="http://schemas.openxmlformats.org/officeDocument/2006/relationships/hyperlink" Target="https://softuni.bg/" TargetMode="External"/><Relationship Id="rId7" Type="http://schemas.openxmlformats.org/officeDocument/2006/relationships/image" Target="../media/image48.png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softuni.bg/forum" TargetMode="External"/><Relationship Id="rId11" Type="http://schemas.openxmlformats.org/officeDocument/2006/relationships/hyperlink" Target="http://softuni.bg/" TargetMode="External"/><Relationship Id="rId5" Type="http://schemas.openxmlformats.org/officeDocument/2006/relationships/hyperlink" Target="https://facebook.com/SoftwareUniversity" TargetMode="External"/><Relationship Id="rId10" Type="http://schemas.openxmlformats.org/officeDocument/2006/relationships/image" Target="../media/image50.png"/><Relationship Id="rId4" Type="http://schemas.openxmlformats.org/officeDocument/2006/relationships/hyperlink" Target="https://www.softuni.org/" TargetMode="External"/><Relationship Id="rId9" Type="http://schemas.openxmlformats.org/officeDocument/2006/relationships/image" Target="../media/image49.png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gif"/><Relationship Id="rId4" Type="http://schemas.openxmlformats.org/officeDocument/2006/relationships/image" Target="../media/image19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75012" y="838200"/>
            <a:ext cx="8382000" cy="1154847"/>
          </a:xfrm>
        </p:spPr>
        <p:txBody>
          <a:bodyPr anchor="ctr" anchorCtr="0">
            <a:normAutofit fontScale="90000"/>
          </a:bodyPr>
          <a:lstStyle/>
          <a:p>
            <a:r>
              <a:rPr lang="en-US" dirty="0"/>
              <a:t>CSS Transitions and Animations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641061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982223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 descr="http://softuni.bg" title="SoftUni Code Wizard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16661" y="3837061"/>
            <a:ext cx="2133598" cy="2341486"/>
          </a:xfrm>
          <a:prstGeom prst="rect">
            <a:avLst/>
          </a:prstGeom>
        </p:spPr>
      </p:pic>
      <p:pic>
        <p:nvPicPr>
          <p:cNvPr id="17" name="Picture 16" descr="http://softuni.org" title="Software University Foundation">
            <a:hlinkClick r:id="rId7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745783" y="2057400"/>
            <a:ext cx="2175525" cy="83855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sp>
        <p:nvSpPr>
          <p:cNvPr id="3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76962" y="4686324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66571" y="5154104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5" name="Subtitle 5"/>
          <p:cNvSpPr>
            <a:spLocks noGrp="1"/>
          </p:cNvSpPr>
          <p:nvPr>
            <p:ph type="subTitle" idx="1"/>
          </p:nvPr>
        </p:nvSpPr>
        <p:spPr>
          <a:xfrm>
            <a:off x="3275012" y="1981199"/>
            <a:ext cx="8382000" cy="869107"/>
          </a:xfrm>
        </p:spPr>
        <p:txBody>
          <a:bodyPr anchor="ctr" anchorCtr="0">
            <a:normAutofit/>
          </a:bodyPr>
          <a:lstStyle/>
          <a:p>
            <a:r>
              <a:rPr lang="en-US" sz="3600" dirty="0"/>
              <a:t>Beautiful Effects with CSS</a:t>
            </a:r>
          </a:p>
        </p:txBody>
      </p:sp>
      <p:sp>
        <p:nvSpPr>
          <p:cNvPr id="29" name="TextBox 28"/>
          <p:cNvSpPr txBox="1"/>
          <p:nvPr/>
        </p:nvSpPr>
        <p:spPr>
          <a:xfrm rot="1257563">
            <a:off x="4586484" y="3658849"/>
            <a:ext cx="2490201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CSS Transitions and Animations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66523" y="4081115"/>
            <a:ext cx="4462659" cy="2145978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24" name="Picture 2" descr="Резултат с изображение за animation icon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36042">
            <a:off x="8969760" y="2853377"/>
            <a:ext cx="2176276" cy="196736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Kitchen Design CSS (Effect 1)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4500" y="1524000"/>
            <a:ext cx="6651512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.effect-1 p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opacity 0.5s;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3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.effect-1 p:hover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opacity 0.5s;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opacity: 0.8;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cursor: pointer;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3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5358" y="4171928"/>
            <a:ext cx="2037254" cy="19240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5358" y="1440510"/>
            <a:ext cx="2037254" cy="1988490"/>
          </a:xfrm>
          <a:prstGeom prst="rect">
            <a:avLst/>
          </a:prstGeom>
        </p:spPr>
      </p:pic>
      <p:sp>
        <p:nvSpPr>
          <p:cNvPr id="8" name="Arrow: Down 7"/>
          <p:cNvSpPr/>
          <p:nvPr/>
        </p:nvSpPr>
        <p:spPr>
          <a:xfrm>
            <a:off x="9533485" y="3581400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499582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Kitchen Design CSS (Effect 2)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4500" y="1524000"/>
            <a:ext cx="7337312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.effect-2 img </a:t>
            </a: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margin-left 1.2s;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.effect-2:hover img </a:t>
            </a: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margin-left: 200px;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.effect-2 p:hover </a:t>
            </a: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cursor: pointer;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Arrow: Down 7"/>
          <p:cNvSpPr/>
          <p:nvPr/>
        </p:nvSpPr>
        <p:spPr>
          <a:xfrm>
            <a:off x="9557438" y="3598679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3264" y="1447800"/>
            <a:ext cx="2008038" cy="199175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1522" y="4187959"/>
            <a:ext cx="1989780" cy="192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74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Kitchen Design CSS (Effect 3)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3264" y="1447800"/>
            <a:ext cx="2015888" cy="19578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6757" y="4171717"/>
            <a:ext cx="2012396" cy="1824843"/>
          </a:xfrm>
          <a:prstGeom prst="rect">
            <a:avLst/>
          </a:prstGeom>
        </p:spPr>
      </p:pic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814500" y="1524000"/>
            <a:ext cx="7337312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.effect-3 p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margin-left 0.7s 0.5s;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3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.effect-3:hover p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margin-left: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cursor: pointer;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3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Arrow: Down 12"/>
          <p:cNvSpPr/>
          <p:nvPr/>
        </p:nvSpPr>
        <p:spPr>
          <a:xfrm>
            <a:off x="9570708" y="3570238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729518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 Sport </a:t>
            </a:r>
            <a:r>
              <a:rPr lang="en-US" dirty="0"/>
              <a:t>Trainers</a:t>
            </a:r>
            <a:endParaRPr lang="en-GB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given an HTML file + CSS</a:t>
            </a:r>
          </a:p>
          <a:p>
            <a:pPr lvl="1"/>
            <a:r>
              <a:rPr lang="en-US" dirty="0"/>
              <a:t>Write the missing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CSS transitions</a:t>
            </a:r>
            <a:endParaRPr lang="en-GB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466" y="2667000"/>
            <a:ext cx="5486715" cy="357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62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Sport Trainers CSS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27412" y="1143000"/>
            <a:ext cx="4909800" cy="24929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.box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all 0.7s;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.box:hover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padding-left: 100px;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27413" y="3907810"/>
            <a:ext cx="4909800" cy="24929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.box:before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all 0.45s;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.box:hover:before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right: -300px;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5150" y="1692454"/>
            <a:ext cx="5511262" cy="1402202"/>
          </a:xfrm>
          <a:prstGeom prst="rect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5150" y="5383302"/>
            <a:ext cx="2096662" cy="1017498"/>
          </a:xfrm>
          <a:prstGeom prst="rect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5149" y="3962400"/>
            <a:ext cx="4090737" cy="1143000"/>
          </a:xfrm>
          <a:prstGeom prst="rect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</p:pic>
      <p:sp>
        <p:nvSpPr>
          <p:cNvPr id="13" name="Arrow: Right 12"/>
          <p:cNvSpPr/>
          <p:nvPr/>
        </p:nvSpPr>
        <p:spPr>
          <a:xfrm>
            <a:off x="8685212" y="5210185"/>
            <a:ext cx="13716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624713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Sport Trainers CSS (2)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27412" y="1279029"/>
            <a:ext cx="4909800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.menu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all 0.45s;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.menu:hover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left: 0;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27413" y="3507700"/>
            <a:ext cx="4909800" cy="28931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 li a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all 0.3s;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 li a:hover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padding-left: 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font-weight: bold;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981" y="1143000"/>
            <a:ext cx="1467829" cy="1921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149" y="3907810"/>
            <a:ext cx="2237893" cy="249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18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Church Gallery</a:t>
            </a:r>
            <a:endParaRPr lang="en-GB" dirty="0"/>
          </a:p>
        </p:txBody>
      </p:sp>
      <p:sp>
        <p:nvSpPr>
          <p:cNvPr id="8" name="Content Placeholder 11"/>
          <p:cNvSpPr txBox="1">
            <a:spLocks/>
          </p:cNvSpPr>
          <p:nvPr/>
        </p:nvSpPr>
        <p:spPr>
          <a:xfrm>
            <a:off x="190413" y="1151121"/>
            <a:ext cx="5218199" cy="5570355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 are given an HTML file + CSS styles</a:t>
            </a:r>
          </a:p>
          <a:p>
            <a:pPr lvl="1"/>
            <a:r>
              <a:rPr lang="en-US" dirty="0"/>
              <a:t>Write the missing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CSS and CSS transitions</a:t>
            </a:r>
            <a:endParaRPr lang="en-GB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612" y="1371600"/>
            <a:ext cx="5976404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7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Church Gallery CSS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4612" y="1144817"/>
            <a:ext cx="6553200" cy="553997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background: #ffffff;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font-family:Avenir,Arial,sans-serif;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 smtClean="0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text-align: center; color:#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000;}</a:t>
            </a:r>
            <a:endParaRPr lang="en-US" sz="25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#church-container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#ffffff;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overflow: hidden;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80%;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 auto;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max-width: 1000px;}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#church-container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input[type="radio"] 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display:none;}</a:t>
            </a:r>
            <a:endParaRPr lang="en-GB" sz="25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704012" y="1144817"/>
            <a:ext cx="5410200" cy="43242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#church-container label img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20%;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float: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clear: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border-right:10px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solid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#111;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#church-container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label:hover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cursor: pointer;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53612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Church Gallery CSS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27012" y="1150977"/>
            <a:ext cx="6172200" cy="50937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#churches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90%;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margin-left: 240px;}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#churches figure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absolute;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opacity: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transform: scale(0.8);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transition: 0.5s all linear</a:t>
            </a:r>
            <a:r>
              <a:rPr lang="en-GB" sz="2500" b="1" noProof="1" smtClean="0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5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#churches figure img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</a:t>
            </a:r>
            <a:r>
              <a:rPr lang="bg-BG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45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0px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border-radius:20px;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5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27812" y="1144817"/>
            <a:ext cx="5288869" cy="39395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#churches figure figcaption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rgba(0,0,0,.6);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#fff;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1rem;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1rem;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margin-top: 1.6rem;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line-height: 1.4;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text-align: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656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Church Gallery CSS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1920657"/>
            <a:ext cx="10515600" cy="31085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#florence:checked~#churches #florence-fig</a:t>
            </a:r>
            <a:r>
              <a:rPr lang="en-GB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#altenberger:checked~#churches #altenberger-fig</a:t>
            </a:r>
            <a:r>
              <a:rPr lang="en-GB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#saint-michel:checked~#churches #saint-michel-fig</a:t>
            </a:r>
            <a:r>
              <a:rPr lang="en-GB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#moscow:checked~#churches #moscow-fig </a:t>
            </a:r>
            <a:r>
              <a:rPr lang="en-GB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opacity: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transform: scale(1);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44538" y="6259021"/>
            <a:ext cx="11009400" cy="3968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hlinkClick r:id="rId2"/>
              </a:rPr>
              <a:t>http://</a:t>
            </a:r>
            <a:r>
              <a:rPr lang="en-GB" sz="2000" dirty="0" smtClean="0">
                <a:hlinkClick r:id="rId2"/>
              </a:rPr>
              <a:t>stackoverflow.com/questions/10782054/what-does-the-tilde-squiggle-twiddle-css-selector-mean</a:t>
            </a:r>
            <a:r>
              <a:rPr lang="en-GB" sz="2000" dirty="0" smtClean="0"/>
              <a:t> 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79027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CSS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Transitions</a:t>
            </a:r>
          </a:p>
          <a:p>
            <a:pPr marL="622300" lvl="1" indent="-319088"/>
            <a:r>
              <a:rPr lang="en-US" dirty="0"/>
              <a:t>Delay, duration, property, timing-function</a:t>
            </a:r>
          </a:p>
          <a:p>
            <a:pPr marL="622300" lvl="1" indent="-319088"/>
            <a:r>
              <a:rPr lang="en-US" dirty="0"/>
              <a:t>Sugar syntaxes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/>
              <a:t>CSS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Animations</a:t>
            </a:r>
          </a:p>
          <a:p>
            <a:pPr marL="622300" lvl="1" indent="-357188"/>
            <a:r>
              <a:rPr lang="en-US" dirty="0"/>
              <a:t>Delay, direction, duration</a:t>
            </a:r>
          </a:p>
          <a:p>
            <a:pPr marL="622300" lvl="1" indent="-357188"/>
            <a:r>
              <a:rPr lang="en-US" dirty="0"/>
              <a:t>Iteration-count, name,</a:t>
            </a:r>
            <a:br>
              <a:rPr lang="en-US" dirty="0"/>
            </a:br>
            <a:r>
              <a:rPr lang="en-US" dirty="0"/>
              <a:t>play-state,  timing-function</a:t>
            </a:r>
          </a:p>
        </p:txBody>
      </p:sp>
      <p:sp>
        <p:nvSpPr>
          <p:cNvPr id="1076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Table of Contents</a:t>
            </a:r>
            <a:endParaRPr lang="bg-BG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9012" y="2514600"/>
            <a:ext cx="2776948" cy="3580674"/>
          </a:xfrm>
          <a:prstGeom prst="rect">
            <a:avLst/>
          </a:prstGeom>
        </p:spPr>
      </p:pic>
      <p:pic>
        <p:nvPicPr>
          <p:cNvPr id="1026" name="Picture 2" descr="Резултат с изображение за animation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36042">
            <a:off x="6372383" y="2379742"/>
            <a:ext cx="1857375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Резултат с изображение за css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58581">
            <a:off x="10325343" y="1729923"/>
            <a:ext cx="1259505" cy="125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0212" y="4435280"/>
            <a:ext cx="1524132" cy="152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15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12812" y="5486400"/>
            <a:ext cx="10363200" cy="820600"/>
          </a:xfrm>
        </p:spPr>
        <p:txBody>
          <a:bodyPr/>
          <a:lstStyle/>
          <a:p>
            <a:r>
              <a:rPr lang="en-US" dirty="0"/>
              <a:t>CSS Animations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348" y="2140496"/>
            <a:ext cx="4929928" cy="25770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548" y="2140496"/>
            <a:ext cx="4929928" cy="257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5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3212" y="5257800"/>
            <a:ext cx="11734800" cy="1311276"/>
          </a:xfrm>
        </p:spPr>
        <p:txBody>
          <a:bodyPr/>
          <a:lstStyle/>
          <a:p>
            <a:r>
              <a:rPr lang="en-US" dirty="0"/>
              <a:t>Shorthand syntax:</a:t>
            </a:r>
            <a:endParaRPr lang="en-GB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CSS Animations Syntax</a:t>
            </a:r>
            <a:endParaRPr lang="en-GB" dirty="0"/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680656" y="5908357"/>
            <a:ext cx="10823956" cy="4924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animation: example 1s 2s 3 alternate backwards</a:t>
            </a:r>
            <a:endParaRPr lang="en-US" sz="2600" b="1" noProof="1">
              <a:solidFill>
                <a:srgbClr val="F3CD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04456" y="1088172"/>
            <a:ext cx="10896600" cy="40934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.example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animation-name: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example;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animation-duration: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1.5s;</a:t>
            </a: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/* or: Xms */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animation-timing-function: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ease-out; </a:t>
            </a: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/*or:ease, ease-in, ease-in-out,linear*/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animation-delay: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0s; /* or: Xms */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animation-direction: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alternate; /* or: normal */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animation-iteration-count: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infinite;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animation-fill-mode: none;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/* or: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backwards, both, forwards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*/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animation-play-state: running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;} /* </a:t>
            </a:r>
            <a:r>
              <a:rPr lang="en-GB" sz="26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paused, running, running </a:t>
            </a:r>
            <a:r>
              <a:rPr lang="en-GB" sz="26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*/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82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Animations Syntax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66143" y="1295400"/>
            <a:ext cx="11291321" cy="46474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@keyframes example{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0%{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transform: scale(.3);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background-color: red;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border-radius: 100%;}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50%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background-color: orange;}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100%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transform: scale(1.5);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background-color: yellow;}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3612" y="1752213"/>
            <a:ext cx="398145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39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679" y="2432240"/>
            <a:ext cx="7893934" cy="419100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Scroll Animation</a:t>
            </a:r>
            <a:endParaRPr lang="en-GB" dirty="0"/>
          </a:p>
        </p:txBody>
      </p:sp>
      <p:sp>
        <p:nvSpPr>
          <p:cNvPr id="7" name="Content Placeholder 11"/>
          <p:cNvSpPr txBox="1">
            <a:spLocks/>
          </p:cNvSpPr>
          <p:nvPr/>
        </p:nvSpPr>
        <p:spPr>
          <a:xfrm>
            <a:off x="190413" y="1151121"/>
            <a:ext cx="11804822" cy="5570355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 are given the html file</a:t>
            </a:r>
          </a:p>
          <a:p>
            <a:pPr lvl="1"/>
            <a:r>
              <a:rPr lang="en-US" dirty="0"/>
              <a:t>Write the missing CSS file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6725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702270" y="6524999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Scroll Animation CSS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27012" y="1243053"/>
            <a:ext cx="6324600" cy="54784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16px;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font-family:'Open Sans',sans-serif;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400;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#efefef;}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strong, b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font-weight: 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600;}</a:t>
            </a:r>
            <a:endParaRPr lang="en-US" sz="25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h1,h2,h3,h4,h5,h6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{font-weight:300;}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i.fa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color:#333;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box-sizing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border-box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27812" y="1243053"/>
            <a:ext cx="5288869" cy="54784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.cf:before,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.cf:after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content: " 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.cf:after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clear: both;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.main-container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#fff;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max-width: 1000px;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margin:25px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auto 25px auto;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44716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Scroll Animation CSS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27012" y="1447800"/>
            <a:ext cx="6324600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.container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25px;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opacity: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500" b="1" noProof="1" smtClean="0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animation-element.slide-left 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5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opacity: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transition</a:t>
            </a:r>
            <a:r>
              <a:rPr lang="en-US" sz="2500" b="1" noProof="1" smtClean="0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all </a:t>
            </a: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900ms linear;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transform</a:t>
            </a:r>
            <a:r>
              <a:rPr lang="en-US" sz="2500" b="1" noProof="1" smtClean="0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translate</a:t>
            </a: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(-100px,0px);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704012" y="1447800"/>
            <a:ext cx="5215022" cy="43242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.animation-element.slide-left.in-view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opacity: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transform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translate(0px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0px);}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.animation-element.slide-left.testimonial:hover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position: relative;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transform</a:t>
            </a:r>
            <a:r>
              <a:rPr lang="en-GB" sz="2500" b="1" noProof="1" smtClean="0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scale(1.1,1.1</a:t>
            </a: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z-index: 5;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63937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Scroll Animation CSS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98390" y="1524000"/>
            <a:ext cx="5367422" cy="43242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.animation-element.slide-left.testimonial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float: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47%;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 1.5% 3% 1.5%;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#F5F5F5;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15px;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box-shadow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0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1px 1px 0  rgba(0,0,0,0.2);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solid 1px #EAEAEA;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5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170612" y="1524000"/>
            <a:ext cx="5395800" cy="43242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.animation-element.slide-left.testimonial:nth-of-type(odd)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48.5%;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 1.5% 3.0%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.animation-element.slide-left.testimonial:nth-of-type(even)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48.5%;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 0 3.0% 1.5%;}</a:t>
            </a:r>
            <a:endParaRPr lang="en-GB" sz="2500" b="1" noProof="1">
              <a:solidFill>
                <a:srgbClr val="F3CD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49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Scroll Animation CSS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3212" y="1230898"/>
            <a:ext cx="4834022" cy="50937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.animation-element.slide-left.testimonial .header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100%;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margin-bottom: 10px;}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.animation-element.slide-left.testimonial .left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float: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margin-right: 15px;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.animation-element.slide-left.testimonial .right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float: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408612" y="1230898"/>
            <a:ext cx="6477000" cy="50937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.animation-element.slide-left.testimonial img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65px;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65px;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border-radius: 50%;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box-shadow</a:t>
            </a:r>
            <a:r>
              <a:rPr lang="en-GB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0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1px 3px rgba(51, 51,51,0.5);}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.animation-element.slide-left.testimonial .content 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float: left;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100%;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margin-bottom: 10px;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4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CSS transitions </a:t>
            </a:r>
            <a:r>
              <a:rPr lang="en-GB" dirty="0"/>
              <a:t>change slowly properties: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CSS animations </a:t>
            </a:r>
            <a:r>
              <a:rPr lang="en-GB" dirty="0"/>
              <a:t>provide sequence of changes: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372" y="4606536"/>
            <a:ext cx="2458502" cy="1823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606424" y="1852524"/>
            <a:ext cx="6859588" cy="12926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div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transition: all ease 0.5s;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}</a:t>
            </a:r>
            <a:endParaRPr lang="en-GB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546372" y="3959235"/>
            <a:ext cx="8444754" cy="4924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animation: circle 1s 2s 3 alternate backwards</a:t>
            </a:r>
            <a:endParaRPr lang="en-US" sz="2600" b="1" noProof="1">
              <a:solidFill>
                <a:srgbClr val="F3CD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566556" y="4615696"/>
            <a:ext cx="8423456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@keyframes circle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0% {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transform: scale(.3);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background-color: red;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border-radius: 100%; }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412" y="4550829"/>
            <a:ext cx="2041843" cy="1914838"/>
          </a:xfrm>
          <a:prstGeom prst="rect">
            <a:avLst/>
          </a:prstGeom>
        </p:spPr>
      </p:pic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7466012" y="1852524"/>
            <a:ext cx="4113212" cy="12926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div: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hover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200px;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CSS Transitions and Animations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https://softuni.bg/courses/web-fundamentals-html5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66698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96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2000" b="1" dirty="0"/>
              <a:t/>
            </a:r>
            <a:br>
              <a:rPr lang="en-US" sz="2000" b="1" dirty="0"/>
            </a:br>
            <a:r>
              <a:rPr lang="en-US" sz="9600" b="1" dirty="0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#web-basics</a:t>
            </a:r>
            <a:endParaRPr lang="en-US" sz="96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2789633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1415" y="3276600"/>
            <a:ext cx="6302818" cy="2205208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86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  <a:buClr>
                <a:srgbClr val="F0A22E"/>
              </a:buClr>
            </a:pPr>
            <a:r>
              <a:rPr lang="en-US" dirty="0">
                <a:solidFill>
                  <a:prstClr val="white"/>
                </a:solidFill>
                <a:hlinkClick r:id="rId3"/>
              </a:rPr>
              <a:t>softuni.bg</a:t>
            </a:r>
            <a:endParaRPr lang="en-US" dirty="0">
              <a:solidFill>
                <a:prstClr val="white"/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Foundation</a:t>
            </a:r>
            <a:endParaRPr lang="bg-BG" dirty="0"/>
          </a:p>
          <a:p>
            <a:pPr lvl="1">
              <a:lnSpc>
                <a:spcPct val="100000"/>
              </a:lnSpc>
              <a:buClr>
                <a:srgbClr val="F0A22E"/>
              </a:buClr>
            </a:pPr>
            <a:r>
              <a:rPr lang="en-US" dirty="0">
                <a:hlinkClick r:id="rId4"/>
              </a:rPr>
              <a:t>softuni.org</a:t>
            </a:r>
            <a:endParaRPr lang="en-US" dirty="0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buClr>
                <a:srgbClr val="F0A22E"/>
              </a:buClr>
            </a:pPr>
            <a:r>
              <a:rPr lang="en-US" dirty="0">
                <a:solidFill>
                  <a:prstClr val="white"/>
                </a:solidFill>
                <a:hlinkClick r:id="rId5"/>
              </a:rPr>
              <a:t>facebook.com/</a:t>
            </a:r>
            <a:r>
              <a:rPr lang="en-US" noProof="1">
                <a:solidFill>
                  <a:prstClr val="white"/>
                </a:solidFill>
                <a:hlinkClick r:id="rId5"/>
              </a:rPr>
              <a:t>SoftwareUniversity</a:t>
            </a:r>
            <a:endParaRPr lang="en-US" sz="2800" noProof="1">
              <a:solidFill>
                <a:schemeClr val="tx2"/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</a:p>
          <a:p>
            <a:pPr lvl="1">
              <a:lnSpc>
                <a:spcPct val="100000"/>
              </a:lnSpc>
              <a:buClr>
                <a:srgbClr val="F0A22E"/>
              </a:buClr>
            </a:pPr>
            <a:r>
              <a:rPr lang="en-US" dirty="0">
                <a:solidFill>
                  <a:prstClr val="white"/>
                </a:solidFill>
                <a:hlinkClick r:id="rId6"/>
              </a:rPr>
              <a:t>softuni.bg/forum</a:t>
            </a:r>
            <a:endParaRPr lang="en-US" dirty="0">
              <a:solidFill>
                <a:prstClr val="white"/>
              </a:solidFill>
            </a:endParaRP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</p:txBody>
      </p:sp>
      <p:pic>
        <p:nvPicPr>
          <p:cNvPr id="9" name="Picture 8" descr="http://softuni.bg" title="Software University">
            <a:hlinkClick r:id="rId3" tooltip="Software University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165" y="82833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4948" y="4311575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  <p:pic>
        <p:nvPicPr>
          <p:cNvPr id="14" name="Picture 13" descr="http://softuni.org" title="Software University Foundation">
            <a:hlinkClick r:id="rId13" tooltip="Software University Founda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984665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431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2012" y="5562600"/>
            <a:ext cx="7924800" cy="820600"/>
          </a:xfrm>
        </p:spPr>
        <p:txBody>
          <a:bodyPr/>
          <a:lstStyle/>
          <a:p>
            <a:r>
              <a:rPr lang="en-US" dirty="0"/>
              <a:t>CSS Transitions</a:t>
            </a:r>
          </a:p>
        </p:txBody>
      </p:sp>
      <p:pic>
        <p:nvPicPr>
          <p:cNvPr id="5" name="Picture 2" descr="https://puu.sh/uJZ2V/acc43e0e53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526" y="1428670"/>
            <a:ext cx="6997771" cy="3773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92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CSS transitions </a:t>
            </a:r>
            <a:r>
              <a:rPr lang="en-US" noProof="1"/>
              <a:t>animate elements when changing CSS properties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:hover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:focus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:active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:target</a:t>
            </a:r>
          </a:p>
          <a:p>
            <a:r>
              <a:rPr lang="en-US" noProof="1"/>
              <a:t>Transition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syntax</a:t>
            </a:r>
            <a:r>
              <a:rPr lang="en-US" noProof="1"/>
              <a:t>:</a:t>
            </a:r>
          </a:p>
          <a:p>
            <a:endParaRPr lang="en-US" noProof="1"/>
          </a:p>
          <a:p>
            <a:endParaRPr lang="en-US" noProof="1"/>
          </a:p>
          <a:p>
            <a:pPr>
              <a:spcBef>
                <a:spcPts val="3000"/>
              </a:spcBef>
            </a:pPr>
            <a:r>
              <a:rPr lang="en-US" noProof="1"/>
              <a:t>Transition</a:t>
            </a:r>
            <a:br>
              <a:rPr lang="en-US" noProof="1"/>
            </a:b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example</a:t>
            </a:r>
            <a:r>
              <a:rPr lang="en-US" noProof="1"/>
              <a:t>: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CSS Transition?</a:t>
            </a:r>
            <a:endParaRPr lang="en-GB" dirty="0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681036" y="3213990"/>
            <a:ext cx="10823576" cy="13388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</a:t>
            </a: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[property][duration][timing-function][delay]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AutoShape 5"/>
          <p:cNvSpPr>
            <a:spLocks noChangeArrowheads="1"/>
          </p:cNvSpPr>
          <p:nvPr/>
        </p:nvSpPr>
        <p:spPr bwMode="auto">
          <a:xfrm>
            <a:off x="9949547" y="2532630"/>
            <a:ext cx="1555065" cy="603624"/>
          </a:xfrm>
          <a:prstGeom prst="wedgeRoundRectCallout">
            <a:avLst>
              <a:gd name="adj1" fmla="val 1537"/>
              <a:gd name="adj2" fmla="val 13024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6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Optional</a:t>
            </a:r>
            <a:endParaRPr lang="bg-BG" sz="26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8151812" y="4939605"/>
            <a:ext cx="3352800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div: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hover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300px;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AutoShape 5"/>
          <p:cNvSpPr>
            <a:spLocks noChangeArrowheads="1"/>
          </p:cNvSpPr>
          <p:nvPr/>
        </p:nvSpPr>
        <p:spPr bwMode="auto">
          <a:xfrm>
            <a:off x="8077970" y="2532629"/>
            <a:ext cx="1597842" cy="603625"/>
          </a:xfrm>
          <a:prstGeom prst="wedgeRoundRectCallout">
            <a:avLst>
              <a:gd name="adj1" fmla="val -47078"/>
              <a:gd name="adj2" fmla="val 13286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6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Optional</a:t>
            </a:r>
            <a:endParaRPr lang="bg-BG" sz="26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7" name="AutoShape 5"/>
          <p:cNvSpPr>
            <a:spLocks noChangeArrowheads="1"/>
          </p:cNvSpPr>
          <p:nvPr/>
        </p:nvSpPr>
        <p:spPr bwMode="auto">
          <a:xfrm>
            <a:off x="6094412" y="2532629"/>
            <a:ext cx="1673587" cy="603625"/>
          </a:xfrm>
          <a:prstGeom prst="wedgeRoundRectCallout">
            <a:avLst>
              <a:gd name="adj1" fmla="val -45157"/>
              <a:gd name="adj2" fmla="val 1274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6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Required</a:t>
            </a:r>
            <a:endParaRPr lang="bg-BG" sz="26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5" name="AutoShape 5"/>
          <p:cNvSpPr>
            <a:spLocks noChangeArrowheads="1"/>
          </p:cNvSpPr>
          <p:nvPr/>
        </p:nvSpPr>
        <p:spPr bwMode="auto">
          <a:xfrm>
            <a:off x="4113212" y="2532629"/>
            <a:ext cx="1673587" cy="603625"/>
          </a:xfrm>
          <a:prstGeom prst="wedgeRoundRectCallout">
            <a:avLst>
              <a:gd name="adj1" fmla="val -46505"/>
              <a:gd name="adj2" fmla="val 12756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6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Required</a:t>
            </a:r>
            <a:endParaRPr lang="bg-BG" sz="26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2833601" y="4939605"/>
            <a:ext cx="4934398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width 2s;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4100" name="Picture 4" descr="https://puu.sh/uK3uQ/b709f80ea7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932" y="4285224"/>
            <a:ext cx="321945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019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9" grpId="0" animBg="1"/>
      <p:bldP spid="18" grpId="0" animBg="1"/>
      <p:bldP spid="16" grpId="0" animBg="1"/>
      <p:bldP spid="17" grpId="0" animBg="1"/>
      <p:bldP spid="15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Button Transition</a:t>
            </a:r>
            <a:endParaRPr lang="en-GB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22414" y="1143000"/>
            <a:ext cx="10943998" cy="52322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.btn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100px;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50px;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rgb(28, 184, 65);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white; border-radius: 4px;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all 0.5s linear 0s;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.btn:hover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200px;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100px;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#589ffd;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6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font-size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25px;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941387" y="3124200"/>
            <a:ext cx="5857875" cy="484276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025067" y="1390650"/>
            <a:ext cx="4308095" cy="12464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GB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button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class="</a:t>
            </a:r>
            <a:r>
              <a:rPr lang="en-GB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Button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GB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button</a:t>
            </a:r>
            <a:r>
              <a:rPr lang="en-GB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</p:txBody>
      </p:sp>
      <p:pic>
        <p:nvPicPr>
          <p:cNvPr id="2050" name="Picture 2" descr="https://puu.sh/uJZ2V/acc43e0e53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097" y="3810000"/>
            <a:ext cx="4345065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871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Timing function </a:t>
            </a:r>
            <a:r>
              <a:rPr lang="en-US" dirty="0"/>
              <a:t>defines how the transitions speed changes over the time (e.g. start fast, end slow)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Transition Timing Function</a:t>
            </a:r>
            <a:endParaRPr lang="en-GB" dirty="0"/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684212" y="2438400"/>
            <a:ext cx="10820398" cy="17962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spAutoFit/>
          </a:bodyPr>
          <a:lstStyle>
            <a:lvl1pPr marL="0" indent="0" algn="l" defTabSz="1218987" rtl="0" eaLnBrk="0" fontAlgn="base" latinLnBrk="0" hangingPunct="0">
              <a:lnSpc>
                <a:spcPct val="105000"/>
              </a:lnSpc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defTabSz="1218987" rtl="0" eaLnBrk="0" fontAlgn="base" latinLnBrk="0" hangingPunct="0">
              <a:lnSpc>
                <a:spcPct val="105000"/>
              </a:lnSpc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SzPct val="80000"/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defTabSz="1218987" rtl="0" eaLnBrk="0" fontAlgn="base" latinLnBrk="0" hangingPunct="0">
              <a:lnSpc>
                <a:spcPct val="105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defTabSz="1218987" rtl="0" eaLnBrk="0" fontAlgn="base" latinLnBrk="0" hangingPunct="0">
              <a:lnSpc>
                <a:spcPct val="105000"/>
              </a:lnSpc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SzPct val="80000"/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defTabSz="1218987" rtl="0" eaLnBrk="0" fontAlgn="base" latinLnBrk="0" hangingPunct="0">
              <a:lnSpc>
                <a:spcPct val="105000"/>
              </a:lnSpc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SzPct val="80000"/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defTabSz="1218987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defTabSz="1218987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80000"/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defTabSz="1218987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80000"/>
              <a:buFont typeface="Wingdings 2"/>
              <a:buChar char="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defTabSz="1218987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80000"/>
              <a:buFont typeface="Wingdings 2"/>
              <a:buChar char="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52351">
              <a:lnSpc>
                <a:spcPct val="100000"/>
              </a:lnSpc>
            </a:pPr>
            <a:r>
              <a:rPr lang="en-GB" sz="2800" dirty="0">
                <a:solidFill>
                  <a:srgbClr val="FBEEDC"/>
                </a:solidFill>
              </a:rPr>
              <a:t>#div1 {</a:t>
            </a:r>
          </a:p>
          <a:p>
            <a:pPr indent="-252351">
              <a:lnSpc>
                <a:spcPct val="100000"/>
              </a:lnSpc>
            </a:pPr>
            <a:r>
              <a:rPr lang="en-GB" sz="2800" dirty="0">
                <a:solidFill>
                  <a:srgbClr val="FBEEDC"/>
                </a:solidFill>
              </a:rPr>
              <a:t>  transition-timing-function: </a:t>
            </a:r>
          </a:p>
          <a:p>
            <a:pPr indent="-252351">
              <a:lnSpc>
                <a:spcPct val="100000"/>
              </a:lnSpc>
            </a:pPr>
            <a:r>
              <a:rPr lang="en-GB" sz="2800" dirty="0">
                <a:solidFill>
                  <a:srgbClr val="FBEEDC"/>
                </a:solidFill>
              </a:rPr>
              <a:t>    </a:t>
            </a:r>
            <a:r>
              <a:rPr lang="en-GB" sz="2800" dirty="0">
                <a:solidFill>
                  <a:schemeClr val="tx2">
                    <a:lumMod val="75000"/>
                  </a:schemeClr>
                </a:solidFill>
              </a:rPr>
              <a:t>linear</a:t>
            </a:r>
            <a:r>
              <a:rPr lang="en-GB" sz="2800" dirty="0">
                <a:solidFill>
                  <a:srgbClr val="FBEEDC"/>
                </a:solidFill>
              </a:rPr>
              <a:t> / </a:t>
            </a:r>
            <a:r>
              <a:rPr lang="en-GB" sz="2800" dirty="0">
                <a:solidFill>
                  <a:schemeClr val="tx2">
                    <a:lumMod val="75000"/>
                  </a:schemeClr>
                </a:solidFill>
              </a:rPr>
              <a:t>ease</a:t>
            </a:r>
            <a:r>
              <a:rPr lang="en-GB" sz="2800" dirty="0">
                <a:solidFill>
                  <a:srgbClr val="FBEEDC"/>
                </a:solidFill>
              </a:rPr>
              <a:t> / </a:t>
            </a:r>
            <a:r>
              <a:rPr lang="en-GB" sz="2800" dirty="0">
                <a:solidFill>
                  <a:schemeClr val="tx2">
                    <a:lumMod val="75000"/>
                  </a:schemeClr>
                </a:solidFill>
              </a:rPr>
              <a:t>ease-in</a:t>
            </a:r>
            <a:r>
              <a:rPr lang="en-GB" sz="2800" dirty="0">
                <a:solidFill>
                  <a:srgbClr val="FBEEDC"/>
                </a:solidFill>
              </a:rPr>
              <a:t> / </a:t>
            </a:r>
            <a:r>
              <a:rPr lang="en-GB" sz="2800" dirty="0">
                <a:solidFill>
                  <a:schemeClr val="tx2">
                    <a:lumMod val="75000"/>
                  </a:schemeClr>
                </a:solidFill>
              </a:rPr>
              <a:t>ease-out</a:t>
            </a:r>
            <a:r>
              <a:rPr lang="en-GB" sz="2800" dirty="0">
                <a:solidFill>
                  <a:srgbClr val="FBEEDC"/>
                </a:solidFill>
              </a:rPr>
              <a:t> / </a:t>
            </a:r>
            <a:r>
              <a:rPr lang="en-GB" sz="2800" dirty="0">
                <a:solidFill>
                  <a:schemeClr val="tx2">
                    <a:lumMod val="75000"/>
                  </a:schemeClr>
                </a:solidFill>
              </a:rPr>
              <a:t>ease-in-out</a:t>
            </a:r>
            <a:r>
              <a:rPr lang="en-GB" sz="2800" dirty="0">
                <a:solidFill>
                  <a:srgbClr val="FBEEDC"/>
                </a:solidFill>
              </a:rPr>
              <a:t> </a:t>
            </a:r>
          </a:p>
          <a:p>
            <a:pPr indent="-252351">
              <a:lnSpc>
                <a:spcPct val="100000"/>
              </a:lnSpc>
            </a:pPr>
            <a:r>
              <a:rPr lang="en-GB" sz="2800" dirty="0">
                <a:solidFill>
                  <a:srgbClr val="FBEEDC"/>
                </a:solidFill>
              </a:rPr>
              <a:t>}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684212" y="4495800"/>
            <a:ext cx="10820396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.btn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800" dirty="0">
                <a:solidFill>
                  <a:srgbClr val="FBEEDC"/>
                </a:solidFill>
              </a:rPr>
              <a:t>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transition: all 2s ease;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146" name="Picture 2" descr="https://puu.sh/uK3Hm/56fc691f1c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541" y="3962400"/>
            <a:ext cx="4383518" cy="216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538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459" y="990600"/>
            <a:ext cx="11804822" cy="5570355"/>
          </a:xfrm>
        </p:spPr>
        <p:txBody>
          <a:bodyPr/>
          <a:lstStyle/>
          <a:p>
            <a:r>
              <a:rPr lang="en-US" dirty="0"/>
              <a:t>Transform: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skewX</a:t>
            </a:r>
            <a:r>
              <a:rPr lang="en-US" noProof="1"/>
              <a:t> (deg),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skewY</a:t>
            </a:r>
            <a:r>
              <a:rPr lang="en-US" noProof="1"/>
              <a:t>(deg)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Transform: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scale</a:t>
            </a:r>
          </a:p>
          <a:p>
            <a:endParaRPr lang="en-US" dirty="0"/>
          </a:p>
          <a:p>
            <a:r>
              <a:rPr lang="en-US" dirty="0"/>
              <a:t>Transform: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rotate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Transform: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translate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Transform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1" y="1732746"/>
            <a:ext cx="5333795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transform:skewY(20deg);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2624" y="3124200"/>
            <a:ext cx="5335588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transform:scaleX(1.2);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2624" y="4552146"/>
            <a:ext cx="5335588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transform:rotateX(-20deg);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82624" y="5923746"/>
            <a:ext cx="5335588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transform:translateX(30%);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412" y="1406261"/>
            <a:ext cx="1794949" cy="15665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1397531"/>
            <a:ext cx="1710847" cy="15752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584" y="3158861"/>
            <a:ext cx="1663908" cy="1409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412" y="4800600"/>
            <a:ext cx="2590540" cy="161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50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given an HTML file + CSS styles (unfinished)</a:t>
            </a:r>
          </a:p>
          <a:p>
            <a:pPr lvl="1"/>
            <a:r>
              <a:rPr lang="en-US" dirty="0"/>
              <a:t>Write the missing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CSS transitions</a:t>
            </a:r>
            <a:endParaRPr lang="en-GB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Kitchens Design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012" y="2746982"/>
            <a:ext cx="7162800" cy="350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006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oftUni Color Theme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F6C781"/>
    </a:hlink>
    <a:folHlink>
      <a:srgbClr val="F2AC4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9280</TotalTime>
  <Words>1631</Words>
  <Application>Microsoft Office PowerPoint</Application>
  <PresentationFormat>Custom</PresentationFormat>
  <Paragraphs>384</Paragraphs>
  <Slides>31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Consolas</vt:lpstr>
      <vt:lpstr>Wingdings</vt:lpstr>
      <vt:lpstr>Wingdings 2</vt:lpstr>
      <vt:lpstr>SoftUni 16x9</vt:lpstr>
      <vt:lpstr>CSS Transitions and Animations</vt:lpstr>
      <vt:lpstr>Table of Contents</vt:lpstr>
      <vt:lpstr>Have a Question?</vt:lpstr>
      <vt:lpstr>CSS Transitions</vt:lpstr>
      <vt:lpstr>What is CSS Transition?</vt:lpstr>
      <vt:lpstr>Problem: Button Transition</vt:lpstr>
      <vt:lpstr>Transition Timing Function</vt:lpstr>
      <vt:lpstr>CSS Transform</vt:lpstr>
      <vt:lpstr>Problem: Kitchens Design</vt:lpstr>
      <vt:lpstr>Solution: Kitchen Design CSS (Effect 1)</vt:lpstr>
      <vt:lpstr>Solution: Kitchen Design CSS (Effect 2)</vt:lpstr>
      <vt:lpstr>Solution: Kitchen Design CSS (Effect 3)</vt:lpstr>
      <vt:lpstr>Problem: Sport Trainers</vt:lpstr>
      <vt:lpstr>Solution: Sport Trainers CSS</vt:lpstr>
      <vt:lpstr>Solution: Sport Trainers CSS (2)</vt:lpstr>
      <vt:lpstr>Problem: Church Gallery</vt:lpstr>
      <vt:lpstr>Solution: Church Gallery CSS</vt:lpstr>
      <vt:lpstr>Solution: Church Gallery CSS</vt:lpstr>
      <vt:lpstr>Solution: Church Gallery CSS</vt:lpstr>
      <vt:lpstr>CSS Animations</vt:lpstr>
      <vt:lpstr>CSS Animations Syntax</vt:lpstr>
      <vt:lpstr>CSS Animations Syntax</vt:lpstr>
      <vt:lpstr>Problem: Scroll Animation</vt:lpstr>
      <vt:lpstr>Solution: Scroll Animation CSS</vt:lpstr>
      <vt:lpstr>Solution: Scroll Animation CSS</vt:lpstr>
      <vt:lpstr>Solution: Scroll Animation CSS</vt:lpstr>
      <vt:lpstr>Solution: Scroll Animation CSS</vt:lpstr>
      <vt:lpstr>Summary</vt:lpstr>
      <vt:lpstr>CSS Transitions and Animations</vt:lpstr>
      <vt:lpstr>License</vt:lpstr>
      <vt:lpstr>Free Trainings @ Software University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Transitions and Animations</dc:title>
  <dc:subject>Software Development Course</dc:subject>
  <dc:creator>Software University Foundation</dc:creator>
  <cp:keywords>SoftUni, Software University, programming, software development, software engineering, course</cp:keywords>
  <dc:description>Software University Foundation - http://softuni.org</dc:description>
  <cp:lastModifiedBy>Kristiyan Pamidov</cp:lastModifiedBy>
  <cp:revision>683</cp:revision>
  <dcterms:created xsi:type="dcterms:W3CDTF">2014-01-02T17:00:34Z</dcterms:created>
  <dcterms:modified xsi:type="dcterms:W3CDTF">2017-06-26T14:12:37Z</dcterms:modified>
  <cp:category>HTML, CSS, Web Basics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